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Lst>
  <p:sldSz cx="12192000" cy="6858000"/>
  <p:notesSz cx="6858000" cy="9144000"/>
  <p:defaultTextStyle>
    <a:defPPr>
      <a:defRPr lang="id-ID"/>
    </a:def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ableStyles" Target="tableStyles.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Koso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defRPr sz="3200"/>
      </a:lvl1pPr>
    </p:titleStyle>
    <p:bodyStyle>
      <a:lvl1pPr>
        <a:defRPr sz="1800"/>
      </a:lvl1pPr>
    </p:bodyStyle>
    <p:otherStyle>
      <a:lvl1pPr>
        <a:defRPr sz="1800"/>
      </a:lvl1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14233F"/>
          </a:solidFill>
          <a:ln>
            <a:noFill/>
          </a:ln>
        </p:spPr>
      </p:sp>
      <p:pic>
        <p:nvPicPr>
          <p:cNvPr id="3" name="Gambar 3"/>
          <p:cNvPicPr>
            <a:picLocks noChangeAspect="1"/>
          </p:cNvPicPr>
          <p:nvPr/>
        </p:nvPicPr>
        <p:blipFill>
          <a:blip r:embed="rId2"/>
          <a:srcRect l="25000" r="25000"/>
          <a:stretch>
            <a:fillRect/>
          </a:stretch>
        </p:blipFill>
        <p:spPr>
          <a:xfrm>
            <a:off x="6705600" y="0"/>
            <a:ext cx="5486400" cy="6858000"/>
          </a:xfrm>
          <a:prstGeom prst="rect">
            <a:avLst/>
          </a:prstGeom>
        </p:spPr>
      </p:pic>
      <p:pic>
        <p:nvPicPr>
          <p:cNvPr id="4" name="Gambar 4"/>
          <p:cNvPicPr>
            <a:picLocks noChangeAspect="1"/>
          </p:cNvPicPr>
          <p:nvPr/>
        </p:nvPicPr>
        <p:blipFill>
          <a:blip r:embed="rId3"/>
          <a:srcRect l="0" r="0"/>
          <a:stretch>
            <a:fillRect/>
          </a:stretch>
        </p:blipFill>
        <p:spPr>
          <a:xfrm>
            <a:off x="576000" y="504000"/>
            <a:ext cx="2622857" cy="540000"/>
          </a:xfrm>
          <a:prstGeom prst="rect">
            <a:avLst/>
          </a:prstGeom>
        </p:spPr>
      </p:pic>
      <p:sp>
        <p:nvSpPr>
          <p:cNvPr id="5" name="Bidang 5"/>
          <p:cNvSpPr/>
          <p:nvPr/>
        </p:nvSpPr>
        <p:spPr>
          <a:xfrm>
            <a:off x="576000" y="3384000"/>
            <a:ext cx="1080000" cy="43200"/>
          </a:xfrm>
          <a:prstGeom prst="rect">
            <a:avLst/>
          </a:prstGeom>
          <a:solidFill>
            <a:srgbClr val="2D6AE0"/>
          </a:solidFill>
          <a:ln>
            <a:noFill/>
          </a:ln>
        </p:spPr>
      </p:sp>
      <p:sp>
        <p:nvSpPr>
          <p:cNvPr id="6" name="Sub"/>
          <p:cNvSpPr txBox="1"/>
          <p:nvPr/>
        </p:nvSpPr>
        <p:spPr>
          <a:xfrm>
            <a:off x="576000" y="2736000"/>
            <a:ext cx="5760000" cy="432000"/>
          </a:xfrm>
          <a:prstGeom prst="rect">
            <a:avLst/>
          </a:prstGeom>
          <a:noFill/>
        </p:spPr>
        <p:txBody>
          <a:bodyPr wrap="square" lIns="0" tIns="0" rIns="0" bIns="0">
            <a:normAutofit/>
          </a:bodyPr>
          <a:lstStyle/>
          <a:p>
            <a:pPr algn="l">
              <a:spcBef>
                <a:spcPts val="400"/>
              </a:spcBef>
              <a:buNone/>
            </a:pPr>
            <a:r>
              <a:rPr lang="id-ID" sz="1200" b="1" dirty="0">
                <a:solidFill>
                  <a:srgbClr val="2D6AE0"/>
                </a:solidFill>
                <a:latin typeface="Plus Jakarta Sans"/>
              </a:rPr>
              <a:t>COMPANY PROFILE · 2026</a:t>
            </a:r>
          </a:p>
        </p:txBody>
      </p:sp>
      <p:sp>
        <p:nvSpPr>
          <p:cNvPr id="7" name="Judul"/>
          <p:cNvSpPr txBox="1"/>
          <p:nvPr/>
        </p:nvSpPr>
        <p:spPr>
          <a:xfrm>
            <a:off x="576000" y="3600000"/>
            <a:ext cx="5940000" cy="1440000"/>
          </a:xfrm>
          <a:prstGeom prst="rect">
            <a:avLst/>
          </a:prstGeom>
          <a:noFill/>
        </p:spPr>
        <p:txBody>
          <a:bodyPr wrap="square" lIns="0" tIns="0" rIns="0" bIns="0">
            <a:normAutofit/>
          </a:bodyPr>
          <a:lstStyle/>
          <a:p>
            <a:pPr algn="l">
              <a:spcBef>
                <a:spcPts val="400"/>
              </a:spcBef>
              <a:buNone/>
            </a:pPr>
            <a:r>
              <a:rPr lang="id-ID" sz="3400" b="1" dirty="0">
                <a:solidFill>
                  <a:srgbClr val="FFFFFF"/>
                </a:solidFill>
                <a:latin typeface="Plus Jakarta Sans"/>
              </a:rPr>
              <a:t>ALLMAR</a:t>
            </a:r>
          </a:p>
        </p:txBody>
      </p:sp>
      <p:sp>
        <p:nvSpPr>
          <p:cNvPr id="8" name="Teks"/>
          <p:cNvSpPr txBox="1"/>
          <p:nvPr/>
        </p:nvSpPr>
        <p:spPr>
          <a:xfrm>
            <a:off x="576000" y="5112000"/>
            <a:ext cx="5940000" cy="1440000"/>
          </a:xfrm>
          <a:prstGeom prst="rect">
            <a:avLst/>
          </a:prstGeom>
          <a:noFill/>
        </p:spPr>
        <p:txBody>
          <a:bodyPr wrap="square" lIns="0" tIns="0" rIns="0" bIns="0">
            <a:normAutofit/>
          </a:bodyPr>
          <a:lstStyle/>
          <a:p>
            <a:pPr algn="l">
              <a:spcBef>
                <a:spcPts val="400"/>
              </a:spcBef>
              <a:buNone/>
            </a:pPr>
            <a:r>
              <a:rPr lang="id-ID" sz="1400" i="1" dirty="0">
                <a:solidFill>
                  <a:srgbClr val="FFFFFF"/>
                </a:solidFill>
                <a:latin typeface="Plus Jakarta Sans"/>
              </a:rPr>
              <a:t>Badan usaha, izin, bangunan, tenaga kerja, website, dan promosi usaha Anda ditangani satu kantor dengan satu koordinasi.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6336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01</a:t>
            </a:r>
          </a:p>
        </p:txBody>
      </p:sp>
      <p:sp>
        <p:nvSpPr>
          <p:cNvPr id="5" name="Judul"/>
          <p:cNvSpPr txBox="1"/>
          <p:nvPr/>
        </p:nvSpPr>
        <p:spPr>
          <a:xfrm>
            <a:off x="576000" y="648000"/>
            <a:ext cx="6336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Sekilas ALLMAR</a:t>
            </a:r>
          </a:p>
        </p:txBody>
      </p:sp>
      <p:sp>
        <p:nvSpPr>
          <p:cNvPr id="6" name="Isi"/>
          <p:cNvSpPr txBox="1"/>
          <p:nvPr/>
        </p:nvSpPr>
        <p:spPr>
          <a:xfrm>
            <a:off x="576000" y="1584000"/>
            <a:ext cx="6336000" cy="4896000"/>
          </a:xfrm>
          <a:prstGeom prst="rect">
            <a:avLst/>
          </a:prstGeom>
          <a:noFill/>
        </p:spPr>
        <p:txBody>
          <a:bodyPr wrap="square" lIns="0" tIns="0" rIns="0" bIns="0">
            <a:normAutofit/>
          </a:bodyPr>
          <a:lstStyle/>
          <a:p>
            <a:pPr algn="l">
              <a:spcBef>
                <a:spcPts val="600"/>
              </a:spcBef>
              <a:buNone/>
            </a:pPr>
            <a:r>
              <a:rPr lang="id-ID" sz="1500" dirty="0">
                <a:solidFill>
                  <a:srgbClr val="2F3B53"/>
                </a:solidFill>
                <a:latin typeface="Plus Jakarta Sans"/>
              </a:rPr>
              <a:t>ALLMAR® adalah merek terdaftar milik PT ALL MAR SEMESTA, kantor jasa di Kelapa Gading, Jakarta Utara. ALLMAR menghimpun enam unit layanan, yaitu legalitas &amp; perizinan, investasi, konstruksi, tenaga kerja, web development, dan konten digital, serta mengelola portal ALLMAR Media.</a:t>
            </a:r>
          </a:p>
          <a:p>
            <a:pPr algn="l">
              <a:spcBef>
                <a:spcPts val="600"/>
              </a:spcBef>
              <a:buNone/>
            </a:pPr>
            <a:r>
              <a:rPr lang="id-ID" sz="1500" dirty="0">
                <a:solidFill>
                  <a:srgbClr val="2F3B53"/>
                </a:solidFill>
                <a:latin typeface="Plus Jakarta Sans"/>
              </a:rPr>
              <a:t>Dokumen ini merangkum seluruh unit tersebut dalam satu berkas, berikut daftar layanan dan cara menghubungi kami.</a:t>
            </a:r>
          </a:p>
          <a:p>
            <a:pPr algn="l">
              <a:spcBef>
                <a:spcPts val="600"/>
              </a:spcBef>
              <a:buNone/>
            </a:pPr>
            <a:r>
              <a:rPr lang="id-ID" sz="1500" dirty="0">
                <a:solidFill>
                  <a:srgbClr val="2F3B53"/>
                </a:solidFill>
                <a:latin typeface="Plus Jakarta Sans"/>
              </a:rPr>
              <a:t>“Dokumen ini merangkum seluruh unit tersebut dalam satu berkas, berikut daftar layanan dan cara menghubungi kami.”</a:t>
            </a:r>
          </a:p>
          <a:p>
            <a:pPr algn="l" marL="285750" indent="-285750">
              <a:spcBef>
                <a:spcPts val="400"/>
              </a:spcBef>
              <a:buClr>
                <a:srgbClr val="2D6AE0"/>
              </a:buClr>
              <a:buFont typeface="Arial"/>
              <a:buChar char="•"/>
            </a:pPr>
            <a:r>
              <a:rPr lang="id-ID" sz="1500" b="1" dirty="0">
                <a:solidFill>
                  <a:srgbClr val="2F3B53"/>
                </a:solidFill>
                <a:latin typeface="Plus Jakarta Sans"/>
              </a:rPr>
              <a:t>6</a:t>
            </a:r>
            <a:r>
              <a:rPr lang="id-ID" sz="1500" dirty="0">
                <a:solidFill>
                  <a:srgbClr val="2F3B53"/>
                </a:solidFill>
                <a:latin typeface="Plus Jakarta Sans"/>
              </a:rPr>
              <a:t> Unit layanan</a:t>
            </a:r>
          </a:p>
          <a:p>
            <a:pPr algn="l" marL="285750" indent="-285750">
              <a:spcBef>
                <a:spcPts val="400"/>
              </a:spcBef>
              <a:buClr>
                <a:srgbClr val="2D6AE0"/>
              </a:buClr>
              <a:buFont typeface="Arial"/>
              <a:buChar char="•"/>
            </a:pPr>
            <a:r>
              <a:rPr lang="id-ID" sz="1500" b="1" dirty="0">
                <a:solidFill>
                  <a:srgbClr val="2F3B53"/>
                </a:solidFill>
                <a:latin typeface="Plus Jakarta Sans"/>
              </a:rPr>
              <a:t>477</a:t>
            </a:r>
            <a:r>
              <a:rPr lang="id-ID" sz="1500" dirty="0">
                <a:solidFill>
                  <a:srgbClr val="2F3B53"/>
                </a:solidFill>
                <a:latin typeface="Plus Jakarta Sans"/>
              </a:rPr>
              <a:t> Jenis layanan</a:t>
            </a:r>
          </a:p>
        </p:txBody>
      </p:sp>
      <p:pic>
        <p:nvPicPr>
          <p:cNvPr id="7" name="Gambar 7"/>
          <p:cNvPicPr>
            <a:picLocks noChangeAspect="1"/>
          </p:cNvPicPr>
          <p:nvPr/>
        </p:nvPicPr>
        <p:blipFill>
          <a:blip r:embed="rId2"/>
          <a:srcRect l="25079" r="25079"/>
          <a:stretch>
            <a:fillRect/>
          </a:stretch>
        </p:blipFill>
        <p:spPr>
          <a:xfrm>
            <a:off x="7200000" y="576000"/>
            <a:ext cx="4536000" cy="568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10944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01</a:t>
            </a:r>
          </a:p>
        </p:txBody>
      </p:sp>
      <p:sp>
        <p:nvSpPr>
          <p:cNvPr id="5" name="Judul"/>
          <p:cNvSpPr txBox="1"/>
          <p:nvPr/>
        </p:nvSpPr>
        <p:spPr>
          <a:xfrm>
            <a:off x="576000" y="648000"/>
            <a:ext cx="10944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Sekilas ALLMAR (lanjutan)</a:t>
            </a:r>
          </a:p>
        </p:txBody>
      </p:sp>
      <p:sp>
        <p:nvSpPr>
          <p:cNvPr id="6" name="Isi"/>
          <p:cNvSpPr txBox="1"/>
          <p:nvPr/>
        </p:nvSpPr>
        <p:spPr>
          <a:xfrm>
            <a:off x="576000" y="1584000"/>
            <a:ext cx="10944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b="1" dirty="0">
                <a:solidFill>
                  <a:srgbClr val="2F3B53"/>
                </a:solidFill>
                <a:latin typeface="Plus Jakarta Sans"/>
              </a:rPr>
              <a:t>6</a:t>
            </a:r>
            <a:r>
              <a:rPr lang="id-ID" sz="1500" dirty="0">
                <a:solidFill>
                  <a:srgbClr val="2F3B53"/>
                </a:solidFill>
                <a:latin typeface="Plus Jakarta Sans"/>
              </a:rPr>
              <a:t> Tahap kerja yang jelas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6336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02</a:t>
            </a:r>
          </a:p>
        </p:txBody>
      </p:sp>
      <p:sp>
        <p:nvSpPr>
          <p:cNvPr id="5" name="Judul"/>
          <p:cNvSpPr txBox="1"/>
          <p:nvPr/>
        </p:nvSpPr>
        <p:spPr>
          <a:xfrm>
            <a:off x="576000" y="648000"/>
            <a:ext cx="6336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Satu Pintu untuk Kebutuhan Usaha</a:t>
            </a:r>
          </a:p>
        </p:txBody>
      </p:sp>
      <p:sp>
        <p:nvSpPr>
          <p:cNvPr id="6" name="Isi"/>
          <p:cNvSpPr txBox="1"/>
          <p:nvPr/>
        </p:nvSpPr>
        <p:spPr>
          <a:xfrm>
            <a:off x="576000" y="1584000"/>
            <a:ext cx="6336000" cy="4896000"/>
          </a:xfrm>
          <a:prstGeom prst="rect">
            <a:avLst/>
          </a:prstGeom>
          <a:noFill/>
        </p:spPr>
        <p:txBody>
          <a:bodyPr wrap="square" lIns="0" tIns="0" rIns="0" bIns="0">
            <a:normAutofit/>
          </a:bodyPr>
          <a:lstStyle/>
          <a:p>
            <a:pPr algn="l">
              <a:spcBef>
                <a:spcPts val="600"/>
              </a:spcBef>
              <a:buNone/>
            </a:pPr>
            <a:r>
              <a:rPr lang="id-ID" sz="1500" dirty="0">
                <a:solidFill>
                  <a:srgbClr val="2F3B53"/>
                </a:solidFill>
                <a:latin typeface="Plus Jakarta Sans"/>
              </a:rPr>
              <a:t>Mendirikan dan mengembangkan usaha jarang selesai dengan satu jenis jasa. Pemilik usaha biasanya harus mencari konsultan hukum dan perizinan, kontraktor, penyedia tenaga kerja, pembuat website, dan agensi promosi satu per satu. Di ALLMAR, rangkaian itu dapat dikerjakan satu kantor.</a:t>
            </a:r>
          </a:p>
          <a:p>
            <a:pPr algn="l" marL="285750" indent="-285750">
              <a:spcBef>
                <a:spcPts val="400"/>
              </a:spcBef>
              <a:buClr>
                <a:srgbClr val="2D6AE0"/>
              </a:buClr>
              <a:buFont typeface="Arial"/>
              <a:buChar char="•"/>
            </a:pPr>
            <a:r>
              <a:rPr lang="id-ID" sz="1500" dirty="0">
                <a:solidFill>
                  <a:srgbClr val="2F3B53"/>
                </a:solidFill>
                <a:latin typeface="Plus Jakarta Sans"/>
              </a:rPr>
              <a:t>1. </a:t>
            </a:r>
            <a:r>
              <a:rPr lang="id-ID" sz="1500" b="1" dirty="0">
                <a:solidFill>
                  <a:srgbClr val="2F3B53"/>
                </a:solidFill>
                <a:latin typeface="Plus Jakarta Sans"/>
              </a:rPr>
              <a:t>Badan usaha dan izin</a:t>
            </a:r>
            <a:r>
              <a:rPr lang="id-ID" sz="1500" dirty="0">
                <a:solidFill>
                  <a:srgbClr val="2F3B53"/>
                </a:solidFill>
                <a:latin typeface="Plus Jakarta Sans"/>
              </a:rPr>
              <a:t> — ALLMAR Law &amp; Permit mengurus pendirian perusahaan, NIB, dan izin usaha yang diperlukan.</a:t>
            </a:r>
          </a:p>
          <a:p>
            <a:pPr algn="l" marL="285750" indent="-285750">
              <a:spcBef>
                <a:spcPts val="400"/>
              </a:spcBef>
              <a:buClr>
                <a:srgbClr val="2D6AE0"/>
              </a:buClr>
              <a:buFont typeface="Arial"/>
              <a:buChar char="•"/>
            </a:pPr>
            <a:r>
              <a:rPr lang="id-ID" sz="1500" dirty="0">
                <a:solidFill>
                  <a:srgbClr val="2F3B53"/>
                </a:solidFill>
                <a:latin typeface="Plus Jakarta Sans"/>
              </a:rPr>
              <a:t>2. </a:t>
            </a:r>
            <a:r>
              <a:rPr lang="id-ID" sz="1500" b="1" dirty="0">
                <a:solidFill>
                  <a:srgbClr val="2F3B53"/>
                </a:solidFill>
                <a:latin typeface="Plus Jakarta Sans"/>
              </a:rPr>
              <a:t>Rencana usaha</a:t>
            </a:r>
            <a:r>
              <a:rPr lang="id-ID" sz="1500" dirty="0">
                <a:solidFill>
                  <a:srgbClr val="2F3B53"/>
                </a:solidFill>
                <a:latin typeface="Plus Jakarta Sans"/>
              </a:rPr>
              <a:t> — ALLMAR Investment membantu menguji kelayakan, menyusun rencana bisnis, atau mencarikan usaha untuk diakuisisi.</a:t>
            </a:r>
          </a:p>
          <a:p>
            <a:pPr algn="l" marL="285750" indent="-285750">
              <a:spcBef>
                <a:spcPts val="400"/>
              </a:spcBef>
              <a:buClr>
                <a:srgbClr val="2D6AE0"/>
              </a:buClr>
              <a:buFont typeface="Arial"/>
              <a:buChar char="•"/>
            </a:pPr>
            <a:r>
              <a:rPr lang="id-ID" sz="1500" dirty="0">
                <a:solidFill>
                  <a:srgbClr val="2F3B53"/>
                </a:solidFill>
                <a:latin typeface="Plus Jakarta Sans"/>
              </a:rPr>
              <a:t>3. </a:t>
            </a:r>
            <a:r>
              <a:rPr lang="id-ID" sz="1500" b="1" dirty="0">
                <a:solidFill>
                  <a:srgbClr val="2F3B53"/>
                </a:solidFill>
                <a:latin typeface="Plus Jakarta Sans"/>
              </a:rPr>
              <a:t>Kantor dan bangunan</a:t>
            </a:r>
            <a:r>
              <a:rPr lang="id-ID" sz="1500" dirty="0">
                <a:solidFill>
                  <a:srgbClr val="2F3B53"/>
                </a:solidFill>
                <a:latin typeface="Plus Jakarta Sans"/>
              </a:rPr>
              <a:t> — ALLMAR Construction membangun, merenovasi, dan menata interior tempat usaha.</a:t>
            </a:r>
          </a:p>
        </p:txBody>
      </p:sp>
      <p:pic>
        <p:nvPicPr>
          <p:cNvPr id="7" name="Gambar 7"/>
          <p:cNvPicPr>
            <a:picLocks noChangeAspect="1"/>
          </p:cNvPicPr>
          <p:nvPr/>
        </p:nvPicPr>
        <p:blipFill>
          <a:blip r:embed="rId2"/>
          <a:srcRect l="25079" r="25079"/>
          <a:stretch>
            <a:fillRect/>
          </a:stretch>
        </p:blipFill>
        <p:spPr>
          <a:xfrm>
            <a:off x="7200000" y="576000"/>
            <a:ext cx="4536000" cy="568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10944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02</a:t>
            </a:r>
          </a:p>
        </p:txBody>
      </p:sp>
      <p:sp>
        <p:nvSpPr>
          <p:cNvPr id="5" name="Judul"/>
          <p:cNvSpPr txBox="1"/>
          <p:nvPr/>
        </p:nvSpPr>
        <p:spPr>
          <a:xfrm>
            <a:off x="576000" y="648000"/>
            <a:ext cx="10944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Satu Pintu untuk Kebutuhan Usaha (lanjutan)</a:t>
            </a:r>
          </a:p>
        </p:txBody>
      </p:sp>
      <p:sp>
        <p:nvSpPr>
          <p:cNvPr id="6" name="Isi"/>
          <p:cNvSpPr txBox="1"/>
          <p:nvPr/>
        </p:nvSpPr>
        <p:spPr>
          <a:xfrm>
            <a:off x="576000" y="1584000"/>
            <a:ext cx="10944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dirty="0">
                <a:solidFill>
                  <a:srgbClr val="2F3B53"/>
                </a:solidFill>
                <a:latin typeface="Plus Jakarta Sans"/>
              </a:rPr>
              <a:t>4. </a:t>
            </a:r>
            <a:r>
              <a:rPr lang="id-ID" sz="1500" b="1" dirty="0">
                <a:solidFill>
                  <a:srgbClr val="2F3B53"/>
                </a:solidFill>
                <a:latin typeface="Plus Jakarta Sans"/>
              </a:rPr>
              <a:t>Tenaga kerja</a:t>
            </a:r>
            <a:r>
              <a:rPr lang="id-ID" sz="1500" dirty="0">
                <a:solidFill>
                  <a:srgbClr val="2F3B53"/>
                </a:solidFill>
                <a:latin typeface="Plus Jakarta Sans"/>
              </a:rPr>
              <a:t> — ALLMAR Workforce mencarikan, menempatkan, dan mengelola tenaga kerja.</a:t>
            </a:r>
          </a:p>
          <a:p>
            <a:pPr algn="l" marL="285750" indent="-285750">
              <a:spcBef>
                <a:spcPts val="400"/>
              </a:spcBef>
              <a:buClr>
                <a:srgbClr val="2D6AE0"/>
              </a:buClr>
              <a:buFont typeface="Arial"/>
              <a:buChar char="•"/>
            </a:pPr>
            <a:r>
              <a:rPr lang="id-ID" sz="1500" dirty="0">
                <a:solidFill>
                  <a:srgbClr val="2F3B53"/>
                </a:solidFill>
                <a:latin typeface="Plus Jakarta Sans"/>
              </a:rPr>
              <a:t>5. </a:t>
            </a:r>
            <a:r>
              <a:rPr lang="id-ID" sz="1500" b="1" dirty="0">
                <a:solidFill>
                  <a:srgbClr val="2F3B53"/>
                </a:solidFill>
                <a:latin typeface="Plus Jakarta Sans"/>
              </a:rPr>
              <a:t>Website</a:t>
            </a:r>
            <a:r>
              <a:rPr lang="id-ID" sz="1500" dirty="0">
                <a:solidFill>
                  <a:srgbClr val="2F3B53"/>
                </a:solidFill>
                <a:latin typeface="Plus Jakarta Sans"/>
              </a:rPr>
              <a:t> — ALLMAR Web Development membuat website, toko online, atau aplikasi.</a:t>
            </a:r>
          </a:p>
          <a:p>
            <a:pPr algn="l" marL="285750" indent="-285750">
              <a:spcBef>
                <a:spcPts val="400"/>
              </a:spcBef>
              <a:buClr>
                <a:srgbClr val="2D6AE0"/>
              </a:buClr>
              <a:buFont typeface="Arial"/>
              <a:buChar char="•"/>
            </a:pPr>
            <a:r>
              <a:rPr lang="id-ID" sz="1500" dirty="0">
                <a:solidFill>
                  <a:srgbClr val="2F3B53"/>
                </a:solidFill>
                <a:latin typeface="Plus Jakarta Sans"/>
              </a:rPr>
              <a:t>6. </a:t>
            </a:r>
            <a:r>
              <a:rPr lang="id-ID" sz="1500" b="1" dirty="0">
                <a:solidFill>
                  <a:srgbClr val="2F3B53"/>
                </a:solidFill>
                <a:latin typeface="Plus Jakarta Sans"/>
              </a:rPr>
              <a:t>Promosi</a:t>
            </a:r>
            <a:r>
              <a:rPr lang="id-ID" sz="1500" dirty="0">
                <a:solidFill>
                  <a:srgbClr val="2F3B53"/>
                </a:solidFill>
                <a:latin typeface="Plus Jakarta Sans"/>
              </a:rPr>
              <a:t> — ALLMAR Digital mengelola konten dan iklan, sedangkan ALLMAR Media menyediakan ruang iklan dan advertorial.</a:t>
            </a:r>
          </a:p>
          <a:p>
            <a:pPr algn="l">
              <a:spcBef>
                <a:spcPts val="800"/>
              </a:spcBef>
              <a:buNone/>
            </a:pPr>
            <a:r>
              <a:rPr lang="id-ID" sz="1600" b="1" dirty="0">
                <a:solidFill>
                  <a:srgbClr val="2D6AE0"/>
                </a:solidFill>
                <a:latin typeface="Plus Jakarta Sans"/>
              </a:rPr>
              <a:t>Manfaatnya bagi klien</a:t>
            </a:r>
          </a:p>
          <a:p>
            <a:pPr algn="l" marL="285750" indent="-285750">
              <a:spcBef>
                <a:spcPts val="400"/>
              </a:spcBef>
              <a:buClr>
                <a:srgbClr val="2D6AE0"/>
              </a:buClr>
              <a:buFont typeface="Arial"/>
              <a:buChar char="•"/>
            </a:pPr>
            <a:r>
              <a:rPr lang="id-ID" sz="1500" dirty="0">
                <a:solidFill>
                  <a:srgbClr val="2F3B53"/>
                </a:solidFill>
                <a:latin typeface="Plus Jakarta Sans"/>
              </a:rPr>
              <a:t>Klien berhubungan dengan satu kantor, bukan dengan banyak penyedia jasa.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10944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02</a:t>
            </a:r>
          </a:p>
        </p:txBody>
      </p:sp>
      <p:sp>
        <p:nvSpPr>
          <p:cNvPr id="5" name="Judul"/>
          <p:cNvSpPr txBox="1"/>
          <p:nvPr/>
        </p:nvSpPr>
        <p:spPr>
          <a:xfrm>
            <a:off x="576000" y="648000"/>
            <a:ext cx="10944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Satu Pintu untuk Kebutuhan Usaha (lanjutan)</a:t>
            </a:r>
          </a:p>
        </p:txBody>
      </p:sp>
      <p:sp>
        <p:nvSpPr>
          <p:cNvPr id="6" name="Isi"/>
          <p:cNvSpPr txBox="1"/>
          <p:nvPr/>
        </p:nvSpPr>
        <p:spPr>
          <a:xfrm>
            <a:off x="576000" y="1584000"/>
            <a:ext cx="10944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dirty="0">
                <a:solidFill>
                  <a:srgbClr val="2F3B53"/>
                </a:solidFill>
                <a:latin typeface="Plus Jakarta Sans"/>
              </a:rPr>
              <a:t>Pekerjaan saling menyambung. Kontrak dan izin bangunan pada proyek konstruksi didukung unit hukum. Kebijakan privasi website disiapkan bersama unit hukum. Kampanye digital diarahkan ke website yang kami bangun.</a:t>
            </a:r>
          </a:p>
          <a:p>
            <a:pPr algn="l" marL="285750" indent="-285750">
              <a:spcBef>
                <a:spcPts val="400"/>
              </a:spcBef>
              <a:buClr>
                <a:srgbClr val="2D6AE0"/>
              </a:buClr>
              <a:buFont typeface="Arial"/>
              <a:buChar char="•"/>
            </a:pPr>
            <a:r>
              <a:rPr lang="id-ID" sz="1500" dirty="0">
                <a:solidFill>
                  <a:srgbClr val="2F3B53"/>
                </a:solidFill>
                <a:latin typeface="Plus Jakarta Sans"/>
              </a:rPr>
              <a:t>Ruang lingkup dan biaya tiap pekerjaan tetap dirinci tertulis, sehingga klien tahu apa yang dibayarnya.</a:t>
            </a:r>
          </a:p>
          <a:p>
            <a:pPr algn="l" marL="285750" indent="-285750">
              <a:spcBef>
                <a:spcPts val="400"/>
              </a:spcBef>
              <a:buClr>
                <a:srgbClr val="2D6AE0"/>
              </a:buClr>
              <a:buFont typeface="Arial"/>
              <a:buChar char="•"/>
            </a:pPr>
            <a:r>
              <a:rPr lang="id-ID" sz="1500" dirty="0">
                <a:solidFill>
                  <a:srgbClr val="2F3B53"/>
                </a:solidFill>
                <a:latin typeface="Plus Jakarta Sans"/>
              </a:rPr>
              <a:t>Klien bebas memakai satu layanan saja atau menggabungkan beberapa layanan sesuai kebutuhan.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6336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03</a:t>
            </a:r>
          </a:p>
        </p:txBody>
      </p:sp>
      <p:sp>
        <p:nvSpPr>
          <p:cNvPr id="5" name="Judul"/>
          <p:cNvSpPr txBox="1"/>
          <p:nvPr/>
        </p:nvSpPr>
        <p:spPr>
          <a:xfrm>
            <a:off x="576000" y="648000"/>
            <a:ext cx="6336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Profil Unit Layanan</a:t>
            </a:r>
          </a:p>
        </p:txBody>
      </p:sp>
      <p:sp>
        <p:nvSpPr>
          <p:cNvPr id="6" name="Isi"/>
          <p:cNvSpPr txBox="1"/>
          <p:nvPr/>
        </p:nvSpPr>
        <p:spPr>
          <a:xfrm>
            <a:off x="576000" y="1584000"/>
            <a:ext cx="6336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b="1" dirty="0">
                <a:solidFill>
                  <a:srgbClr val="2F3B53"/>
                </a:solidFill>
                <a:latin typeface="Plus Jakarta Sans"/>
              </a:rPr>
              <a:t>ALLMAR Law &amp; Permit</a:t>
            </a:r>
            <a:r>
              <a:rPr lang="id-ID" sz="1500" dirty="0">
                <a:solidFill>
                  <a:srgbClr val="2F3B53"/>
                </a:solidFill>
                <a:latin typeface="Plus Jakarta Sans"/>
              </a:rPr>
              <a:t> — Layanan hukum untuk setiap langkah usaha: pendirian perusahaan, perizinan, kekayaan intelektual, tenaga kerja asing, kontrak, dan penyelesaian sengketa.</a:t>
            </a:r>
          </a:p>
          <a:p>
            <a:pPr algn="l" marL="285750" indent="-285750">
              <a:spcBef>
                <a:spcPts val="400"/>
              </a:spcBef>
              <a:buClr>
                <a:srgbClr val="2D6AE0"/>
              </a:buClr>
              <a:buFont typeface="Arial"/>
              <a:buChar char="•"/>
            </a:pPr>
            <a:r>
              <a:rPr lang="id-ID" sz="1500" b="1" dirty="0">
                <a:solidFill>
                  <a:srgbClr val="2F3B53"/>
                </a:solidFill>
                <a:latin typeface="Plus Jakarta Sans"/>
              </a:rPr>
              <a:t>ALLMAR Investment</a:t>
            </a:r>
            <a:r>
              <a:rPr lang="id-ID" sz="1500" dirty="0">
                <a:solidFill>
                  <a:srgbClr val="2F3B53"/>
                </a:solidFill>
                <a:latin typeface="Plus Jakarta Sans"/>
              </a:rPr>
              <a:t> — Pendampingan bagi pemilik modal untuk memilih, membangun, atau mengakuisisi usaha, dari studi kelayakan sampai usaha berjalan.</a:t>
            </a:r>
          </a:p>
          <a:p>
            <a:pPr algn="l" marL="285750" indent="-285750">
              <a:spcBef>
                <a:spcPts val="400"/>
              </a:spcBef>
              <a:buClr>
                <a:srgbClr val="2D6AE0"/>
              </a:buClr>
              <a:buFont typeface="Arial"/>
              <a:buChar char="•"/>
            </a:pPr>
            <a:r>
              <a:rPr lang="id-ID" sz="1500" b="1" dirty="0">
                <a:solidFill>
                  <a:srgbClr val="2F3B53"/>
                </a:solidFill>
                <a:latin typeface="Plus Jakarta Sans"/>
              </a:rPr>
              <a:t>ALLMAR Construction</a:t>
            </a:r>
            <a:r>
              <a:rPr lang="id-ID" sz="1500" dirty="0">
                <a:solidFill>
                  <a:srgbClr val="2F3B53"/>
                </a:solidFill>
                <a:latin typeface="Plus Jakarta Sans"/>
              </a:rPr>
              <a:t> — ALLMAR Construction adalah unit kontraktor PT ALL MAR SEMESTA. Kami mengerjakan bangunan dan interior untuk rumah, ruko, kantor, gudang, hingga fasilitas usaha, dari desain dan rencana anggaran biaya (RAB) sampai serah terima.</a:t>
            </a:r>
          </a:p>
        </p:txBody>
      </p:sp>
      <p:pic>
        <p:nvPicPr>
          <p:cNvPr id="7" name="Gambar 7"/>
          <p:cNvPicPr>
            <a:picLocks noChangeAspect="1"/>
          </p:cNvPicPr>
          <p:nvPr/>
        </p:nvPicPr>
        <p:blipFill>
          <a:blip r:embed="rId2"/>
          <a:srcRect l="25079" r="25079"/>
          <a:stretch>
            <a:fillRect/>
          </a:stretch>
        </p:blipFill>
        <p:spPr>
          <a:xfrm>
            <a:off x="7200000" y="576000"/>
            <a:ext cx="4536000" cy="568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10944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03</a:t>
            </a:r>
          </a:p>
        </p:txBody>
      </p:sp>
      <p:sp>
        <p:nvSpPr>
          <p:cNvPr id="5" name="Judul"/>
          <p:cNvSpPr txBox="1"/>
          <p:nvPr/>
        </p:nvSpPr>
        <p:spPr>
          <a:xfrm>
            <a:off x="576000" y="648000"/>
            <a:ext cx="10944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Profil Unit Layanan (lanjutan)</a:t>
            </a:r>
          </a:p>
        </p:txBody>
      </p:sp>
      <p:sp>
        <p:nvSpPr>
          <p:cNvPr id="6" name="Isi"/>
          <p:cNvSpPr txBox="1"/>
          <p:nvPr/>
        </p:nvSpPr>
        <p:spPr>
          <a:xfrm>
            <a:off x="576000" y="1584000"/>
            <a:ext cx="10944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b="1" dirty="0">
                <a:solidFill>
                  <a:srgbClr val="2F3B53"/>
                </a:solidFill>
                <a:latin typeface="Plus Jakarta Sans"/>
              </a:rPr>
              <a:t>ALLMAR Workforce</a:t>
            </a:r>
            <a:r>
              <a:rPr lang="id-ID" sz="1500" dirty="0">
                <a:solidFill>
                  <a:srgbClr val="2F3B53"/>
                </a:solidFill>
                <a:latin typeface="Plus Jakarta Sans"/>
              </a:rPr>
              <a:t> — ALLMAR Workforce adalah unit penyedia dan penempatan tenaga kerja PT ALL MAR SEMESTA. Kami menyediakan tenaga kerja alih daya, membantu rekrutmen, dan mengelola administrasi sumber daya manusia bagi perusahaan. Klien dapat memusatkan perhatian pada usahanya, sementara urusan orang kami tangani, dari seleksi sampai payroll dan BPJS.</a:t>
            </a:r>
          </a:p>
          <a:p>
            <a:pPr algn="l" marL="285750" indent="-285750">
              <a:spcBef>
                <a:spcPts val="400"/>
              </a:spcBef>
              <a:buClr>
                <a:srgbClr val="2D6AE0"/>
              </a:buClr>
              <a:buFont typeface="Arial"/>
              <a:buChar char="•"/>
            </a:pPr>
            <a:r>
              <a:rPr lang="id-ID" sz="1500" b="1" dirty="0">
                <a:solidFill>
                  <a:srgbClr val="2F3B53"/>
                </a:solidFill>
                <a:latin typeface="Plus Jakarta Sans"/>
              </a:rPr>
              <a:t>ALLMAR Web Development</a:t>
            </a:r>
            <a:r>
              <a:rPr lang="id-ID" sz="1500" dirty="0">
                <a:solidFill>
                  <a:srgbClr val="2F3B53"/>
                </a:solidFill>
                <a:latin typeface="Plus Jakarta Sans"/>
              </a:rPr>
              <a:t> — ALLMAR Web Development adalah unit pembuatan website dan aplikasi PT ALL MAR SEMESTA. Kami merancang dan membangun website, toko online, dan aplikasi web yang cepat dibuka, aman, dan mudah ditemukan di Google, lengkap dengan domain, hosting, dan pemeliharaannya.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10944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03</a:t>
            </a:r>
          </a:p>
        </p:txBody>
      </p:sp>
      <p:sp>
        <p:nvSpPr>
          <p:cNvPr id="5" name="Judul"/>
          <p:cNvSpPr txBox="1"/>
          <p:nvPr/>
        </p:nvSpPr>
        <p:spPr>
          <a:xfrm>
            <a:off x="576000" y="648000"/>
            <a:ext cx="10944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Profil Unit Layanan (lanjutan)</a:t>
            </a:r>
          </a:p>
        </p:txBody>
      </p:sp>
      <p:sp>
        <p:nvSpPr>
          <p:cNvPr id="6" name="Isi"/>
          <p:cNvSpPr txBox="1"/>
          <p:nvPr/>
        </p:nvSpPr>
        <p:spPr>
          <a:xfrm>
            <a:off x="576000" y="1584000"/>
            <a:ext cx="10944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b="1" dirty="0">
                <a:solidFill>
                  <a:srgbClr val="2F3B53"/>
                </a:solidFill>
                <a:latin typeface="Plus Jakarta Sans"/>
              </a:rPr>
              <a:t>ALLMAR Digital</a:t>
            </a:r>
            <a:r>
              <a:rPr lang="id-ID" sz="1500" dirty="0">
                <a:solidFill>
                  <a:srgbClr val="2F3B53"/>
                </a:solidFill>
                <a:latin typeface="Plus Jakarta Sans"/>
              </a:rPr>
              <a:t> — ALLMAR Digital adalah unit konten dan pemasaran digital PT ALL MAR SEMESTA. Kami mengerjakan strategi, produksi, dan distribusi konten: media sosial, foto dan video, desain, hingga iklan berbayar yang terukur. Tujuannya satu, yaitu membantu usaha klien dikenal dan didatangi pelanggan baru.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6336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04</a:t>
            </a:r>
          </a:p>
        </p:txBody>
      </p:sp>
      <p:sp>
        <p:nvSpPr>
          <p:cNvPr id="5" name="Judul"/>
          <p:cNvSpPr txBox="1"/>
          <p:nvPr/>
        </p:nvSpPr>
        <p:spPr>
          <a:xfrm>
            <a:off x="576000" y="648000"/>
            <a:ext cx="6336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Daftar Layanan</a:t>
            </a:r>
          </a:p>
        </p:txBody>
      </p:sp>
      <p:sp>
        <p:nvSpPr>
          <p:cNvPr id="6" name="Isi"/>
          <p:cNvSpPr txBox="1"/>
          <p:nvPr/>
        </p:nvSpPr>
        <p:spPr>
          <a:xfrm>
            <a:off x="576000" y="1584000"/>
            <a:ext cx="6336000" cy="4896000"/>
          </a:xfrm>
          <a:prstGeom prst="rect">
            <a:avLst/>
          </a:prstGeom>
          <a:noFill/>
        </p:spPr>
        <p:txBody>
          <a:bodyPr wrap="square" lIns="0" tIns="0" rIns="0" bIns="0">
            <a:normAutofit/>
          </a:bodyPr>
          <a:lstStyle/>
          <a:p>
            <a:pPr algn="l">
              <a:spcBef>
                <a:spcPts val="600"/>
              </a:spcBef>
              <a:buNone/>
            </a:pPr>
            <a:r>
              <a:rPr lang="id-ID" sz="1500" dirty="0">
                <a:solidFill>
                  <a:srgbClr val="2F3B53"/>
                </a:solidFill>
                <a:latin typeface="Plus Jakarta Sans"/>
              </a:rPr>
              <a:t>Berikut layanan seluruh unit, dikelompokkan per unit.</a:t>
            </a:r>
          </a:p>
          <a:p>
            <a:pPr algn="l" marL="285750" indent="-285750">
              <a:spcBef>
                <a:spcPts val="400"/>
              </a:spcBef>
              <a:buClr>
                <a:srgbClr val="2D6AE0"/>
              </a:buClr>
              <a:buFont typeface="Arial"/>
              <a:buChar char="•"/>
            </a:pPr>
            <a:r>
              <a:rPr lang="id-ID" sz="1500" b="1" dirty="0">
                <a:solidFill>
                  <a:srgbClr val="2F3B53"/>
                </a:solidFill>
                <a:latin typeface="Plus Jakarta Sans"/>
              </a:rPr>
              <a:t>477 layanan aktif.</a:t>
            </a:r>
            <a:r>
              <a:rPr lang="id-ID" sz="1500" dirty="0">
                <a:solidFill>
                  <a:srgbClr val="2F3B53"/>
                </a:solidFill>
                <a:latin typeface="Plus Jakarta Sans"/>
              </a:rPr>
              <a:t> di 6 unit ALLMAR (law.allmar.co.id 151 · investment.allmar.co.id 66 · construction.allmar.co.id 71 · workforce.allmar.co.id 73 · webdev.allmar.co.id 68 · digital.allmar.co.id 48).</a:t>
            </a:r>
          </a:p>
        </p:txBody>
      </p:sp>
      <p:pic>
        <p:nvPicPr>
          <p:cNvPr id="7" name="Gambar 7"/>
          <p:cNvPicPr>
            <a:picLocks noChangeAspect="1"/>
          </p:cNvPicPr>
          <p:nvPr/>
        </p:nvPicPr>
        <p:blipFill>
          <a:blip r:embed="rId2"/>
          <a:srcRect l="25079" r="25079"/>
          <a:stretch>
            <a:fillRect/>
          </a:stretch>
        </p:blipFill>
        <p:spPr>
          <a:xfrm>
            <a:off x="7200000" y="576000"/>
            <a:ext cx="4536000" cy="568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10944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04</a:t>
            </a:r>
          </a:p>
        </p:txBody>
      </p:sp>
      <p:sp>
        <p:nvSpPr>
          <p:cNvPr id="5" name="Judul"/>
          <p:cNvSpPr txBox="1"/>
          <p:nvPr/>
        </p:nvSpPr>
        <p:spPr>
          <a:xfrm>
            <a:off x="576000" y="648000"/>
            <a:ext cx="10944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Daftar Layanan (lanjutan)</a:t>
            </a:r>
          </a:p>
        </p:txBody>
      </p:sp>
      <p:sp>
        <p:nvSpPr>
          <p:cNvPr id="6" name="Isi"/>
          <p:cNvSpPr txBox="1"/>
          <p:nvPr/>
        </p:nvSpPr>
        <p:spPr>
          <a:xfrm>
            <a:off x="576000" y="1584000"/>
            <a:ext cx="10944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b="1" dirty="0">
                <a:solidFill>
                  <a:srgbClr val="2F3B53"/>
                </a:solidFill>
                <a:latin typeface="Plus Jakarta Sans"/>
              </a:rPr>
              <a:t>ALLMAR Law &amp; Permit.</a:t>
            </a:r>
            <a:r>
              <a:rPr lang="id-ID" sz="1500" dirty="0">
                <a:solidFill>
                  <a:srgbClr val="2F3B53"/>
                </a:solidFill>
                <a:latin typeface="Plus Jakarta Sans"/>
              </a:rPr>
              <a:t> Pendirian Badan Hukum (5 layanan), Pendirian Badan Usaha (Bukan Badan Hukum) (3 layanan), Korporasi &amp; Legalitas Usaha (11 layanan), Perizinan Berusaha &amp; PB UMKU (12 layanan), Investasi &amp; Penanaman Modal (9 layanan), Kekayaan Intelektual (KI) (12 layanan), Layanan WNA, TKA &amp; Imigrasi (35 layanan), Ketenagakerjaan &amp; Hubungan Industrial (10 layanan), Kontrak &amp; Transaksi Komersial (11 layanan), Legal Officer &amp; Retainer (8 layanan), Kepatuhan, Tata Kelola &amp; Data Pribadi (9 layanan), Properti &amp; Pertanahan (6 layanan), Keluarga, Waris &amp; Suksesi Usaha (6 layanan), Penyelesaian Sengketa (11 layanan), Legalitas Dokumen (3 layanan).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10944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04</a:t>
            </a:r>
          </a:p>
        </p:txBody>
      </p:sp>
      <p:sp>
        <p:nvSpPr>
          <p:cNvPr id="5" name="Judul"/>
          <p:cNvSpPr txBox="1"/>
          <p:nvPr/>
        </p:nvSpPr>
        <p:spPr>
          <a:xfrm>
            <a:off x="576000" y="648000"/>
            <a:ext cx="10944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Daftar Layanan (lanjutan)</a:t>
            </a:r>
          </a:p>
        </p:txBody>
      </p:sp>
      <p:sp>
        <p:nvSpPr>
          <p:cNvPr id="6" name="Isi"/>
          <p:cNvSpPr txBox="1"/>
          <p:nvPr/>
        </p:nvSpPr>
        <p:spPr>
          <a:xfrm>
            <a:off x="576000" y="1584000"/>
            <a:ext cx="10944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b="1" dirty="0">
                <a:solidFill>
                  <a:srgbClr val="2F3B53"/>
                </a:solidFill>
                <a:latin typeface="Plus Jakarta Sans"/>
              </a:rPr>
              <a:t>ALLMAR Investment.</a:t>
            </a:r>
            <a:r>
              <a:rPr lang="id-ID" sz="1500" dirty="0">
                <a:solidFill>
                  <a:srgbClr val="2F3B53"/>
                </a:solidFill>
                <a:latin typeface="Plus Jakarta Sans"/>
              </a:rPr>
              <a:t> Bangun Bisnis dari Nol (9 layanan), Studi Kelayakan &amp; Business Plan (5 layanan), Akuisisi Usaha (Buy-side) (9 layanan), Penjualan Usaha (Sell-side) (5 layanan), Due Diligence &amp; Valuasi (5 layanan), Kemitraan &amp; Joint Venture (5 layanan), Waralaba &amp; Lisensi (5 layanan), Masuk Pasar Indonesia (Investor Asing) (5 layanan), Investasi Properti Komersial (5 layanan), Restrukturisasi &amp; Turnaround (4 layanan), Struktur Modal &amp; Pendanaan (4 layanan), Pendampingan Pasca Investasi (5 layanan).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10944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04</a:t>
            </a:r>
          </a:p>
        </p:txBody>
      </p:sp>
      <p:sp>
        <p:nvSpPr>
          <p:cNvPr id="5" name="Judul"/>
          <p:cNvSpPr txBox="1"/>
          <p:nvPr/>
        </p:nvSpPr>
        <p:spPr>
          <a:xfrm>
            <a:off x="576000" y="648000"/>
            <a:ext cx="10944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Daftar Layanan (lanjutan)</a:t>
            </a:r>
          </a:p>
        </p:txBody>
      </p:sp>
      <p:sp>
        <p:nvSpPr>
          <p:cNvPr id="6" name="Isi"/>
          <p:cNvSpPr txBox="1"/>
          <p:nvPr/>
        </p:nvSpPr>
        <p:spPr>
          <a:xfrm>
            <a:off x="576000" y="1584000"/>
            <a:ext cx="10944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b="1" dirty="0">
                <a:solidFill>
                  <a:srgbClr val="2F3B53"/>
                </a:solidFill>
                <a:latin typeface="Plus Jakarta Sans"/>
              </a:rPr>
              <a:t>ALLMAR Construction.</a:t>
            </a:r>
            <a:r>
              <a:rPr lang="id-ID" sz="1500" dirty="0">
                <a:solidFill>
                  <a:srgbClr val="2F3B53"/>
                </a:solidFill>
                <a:latin typeface="Plus Jakarta Sans"/>
              </a:rPr>
              <a:t> Konstruksi Bangunan Gedung (7 layanan), Renovasi &amp; Perbaikan (7 layanan), Desain &amp; Perencanaan (7 layanan), Interior &amp; Fit-out (7 layanan), Mekanikal, Elektrikal &amp; Plumbing (7 layanan), Pekerjaan Sipil &amp; Infrastruktur (6 layanan), Baja &amp; Struktur Khusus (5 layanan), Finishing &amp; Eksterior (6 layanan), Manajemen Proyek &amp; Pengawasan (5 layanan), Perizinan &amp; Dokumen Konstruksi (5 layanan), Bangunan Hemat Energi (5 layanan), Pemeliharaan Bangunan (4 layanan).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10944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04</a:t>
            </a:r>
          </a:p>
        </p:txBody>
      </p:sp>
      <p:sp>
        <p:nvSpPr>
          <p:cNvPr id="5" name="Judul"/>
          <p:cNvSpPr txBox="1"/>
          <p:nvPr/>
        </p:nvSpPr>
        <p:spPr>
          <a:xfrm>
            <a:off x="576000" y="648000"/>
            <a:ext cx="10944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Daftar Layanan (lanjutan)</a:t>
            </a:r>
          </a:p>
        </p:txBody>
      </p:sp>
      <p:sp>
        <p:nvSpPr>
          <p:cNvPr id="6" name="Isi"/>
          <p:cNvSpPr txBox="1"/>
          <p:nvPr/>
        </p:nvSpPr>
        <p:spPr>
          <a:xfrm>
            <a:off x="576000" y="1584000"/>
            <a:ext cx="10944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b="1" dirty="0">
                <a:solidFill>
                  <a:srgbClr val="2F3B53"/>
                </a:solidFill>
                <a:latin typeface="Plus Jakarta Sans"/>
              </a:rPr>
              <a:t>ALLMAR Workforce.</a:t>
            </a:r>
            <a:r>
              <a:rPr lang="id-ID" sz="1500" dirty="0">
                <a:solidFill>
                  <a:srgbClr val="2F3B53"/>
                </a:solidFill>
                <a:latin typeface="Plus Jakarta Sans"/>
              </a:rPr>
              <a:t> Jasa TKA (Tenaga Kerja Asing) (7 layanan), Alih Daya Tenaga Operasional (7 layanan), Alih Daya Administrasi &amp; Layanan (6 layanan), Tenaga Produksi, Gudang &amp; Logistik (6 layanan), Tenaga Penjualan &amp; Promosi (5 layanan), Hospitality &amp; F&amp;B (5 layanan), Tenaga Kesehatan &amp; Perawatan (5 layanan), Tenaga Teknik &amp; Proyek (5 layanan), Rekrutmen &amp; Headhunting (7 layanan), Tenaga Kontrak, Proyek &amp; Harian (4 layanan), Payroll &amp; Administrasi SDM (6 layanan), Pelatihan &amp; Pengembangan (5 layanan), Konsultasi HR (5 layanan).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10944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04</a:t>
            </a:r>
          </a:p>
        </p:txBody>
      </p:sp>
      <p:sp>
        <p:nvSpPr>
          <p:cNvPr id="5" name="Judul"/>
          <p:cNvSpPr txBox="1"/>
          <p:nvPr/>
        </p:nvSpPr>
        <p:spPr>
          <a:xfrm>
            <a:off x="576000" y="648000"/>
            <a:ext cx="10944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Daftar Layanan (lanjutan)</a:t>
            </a:r>
          </a:p>
        </p:txBody>
      </p:sp>
      <p:sp>
        <p:nvSpPr>
          <p:cNvPr id="6" name="Isi"/>
          <p:cNvSpPr txBox="1"/>
          <p:nvPr/>
        </p:nvSpPr>
        <p:spPr>
          <a:xfrm>
            <a:off x="576000" y="1584000"/>
            <a:ext cx="10944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b="1" dirty="0">
                <a:solidFill>
                  <a:srgbClr val="2F3B53"/>
                </a:solidFill>
                <a:latin typeface="Plus Jakarta Sans"/>
              </a:rPr>
              <a:t>ALLMAR Web Development.</a:t>
            </a:r>
            <a:r>
              <a:rPr lang="id-ID" sz="1500" dirty="0">
                <a:solidFill>
                  <a:srgbClr val="2F3B53"/>
                </a:solidFill>
                <a:latin typeface="Plus Jakarta Sans"/>
              </a:rPr>
              <a:t> Pembuatan Website (7 layanan), Toko Online (E-commerce) (6 layanan), Aplikasi Web &amp; Sistem Informasi (7 layanan), Aplikasi Mobile (4 layanan), UI/UX Design (5 layanan), SEO &amp; Performa (6 layanan), Domain, Hosting &amp; Email Bisnis (5 layanan), Pemeliharaan &amp; Keamanan (6 layanan), Integrasi &amp; Analitik (5 layanan), Sistem ERP &amp; Aplikasi Kantor (17 layanan).</a:t>
            </a:r>
          </a:p>
          <a:p>
            <a:pPr algn="l" marL="285750" indent="-285750">
              <a:spcBef>
                <a:spcPts val="400"/>
              </a:spcBef>
              <a:buClr>
                <a:srgbClr val="2D6AE0"/>
              </a:buClr>
              <a:buFont typeface="Arial"/>
              <a:buChar char="•"/>
            </a:pPr>
            <a:r>
              <a:rPr lang="id-ID" sz="1500" b="1" dirty="0">
                <a:solidFill>
                  <a:srgbClr val="2F3B53"/>
                </a:solidFill>
                <a:latin typeface="Plus Jakarta Sans"/>
              </a:rPr>
              <a:t>ALLMAR Digital.</a:t>
            </a:r>
            <a:r>
              <a:rPr lang="id-ID" sz="1500" dirty="0">
                <a:solidFill>
                  <a:srgbClr val="2F3B53"/>
                </a:solidFill>
                <a:latin typeface="Plus Jakarta Sans"/>
              </a:rPr>
              <a:t> Social Media Management (7 layanan), Produksi Foto (5 layanan), Produksi Video (7 layanan), Desain Grafis &amp; Branding (6 layanan), Iklan Digital (Paid Ads) (6 layanan), KOL &amp; Influencer Marketing (4 layanan), Content Writing (5 layanan), WhatsApp &amp; Marketplace Marketing (4 layanan), Analitik &amp; Laporan (4 layanan).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6336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05</a:t>
            </a:r>
          </a:p>
        </p:txBody>
      </p:sp>
      <p:sp>
        <p:nvSpPr>
          <p:cNvPr id="5" name="Judul"/>
          <p:cNvSpPr txBox="1"/>
          <p:nvPr/>
        </p:nvSpPr>
        <p:spPr>
          <a:xfrm>
            <a:off x="576000" y="648000"/>
            <a:ext cx="6336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Cara Kami Bekerja</a:t>
            </a:r>
          </a:p>
        </p:txBody>
      </p:sp>
      <p:sp>
        <p:nvSpPr>
          <p:cNvPr id="6" name="Isi"/>
          <p:cNvSpPr txBox="1"/>
          <p:nvPr/>
        </p:nvSpPr>
        <p:spPr>
          <a:xfrm>
            <a:off x="576000" y="1584000"/>
            <a:ext cx="6336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dirty="0">
                <a:solidFill>
                  <a:srgbClr val="2F3B53"/>
                </a:solidFill>
                <a:latin typeface="Plus Jakarta Sans"/>
              </a:rPr>
              <a:t>1. </a:t>
            </a:r>
            <a:r>
              <a:rPr lang="id-ID" sz="1500" b="1" dirty="0">
                <a:solidFill>
                  <a:srgbClr val="2F3B53"/>
                </a:solidFill>
                <a:latin typeface="Plus Jakarta Sans"/>
              </a:rPr>
              <a:t>Satu pintu masuk</a:t>
            </a:r>
            <a:r>
              <a:rPr lang="id-ID" sz="1500" dirty="0">
                <a:solidFill>
                  <a:srgbClr val="2F3B53"/>
                </a:solidFill>
                <a:latin typeface="Plus Jakarta Sans"/>
              </a:rPr>
              <a:t> — Hubungi WhatsApp kantor atau datang ke kantor kami, lalu ceritakan rencana usaha Anda secara utuh.</a:t>
            </a:r>
          </a:p>
          <a:p>
            <a:pPr algn="l" marL="285750" indent="-285750">
              <a:spcBef>
                <a:spcPts val="400"/>
              </a:spcBef>
              <a:buClr>
                <a:srgbClr val="2D6AE0"/>
              </a:buClr>
              <a:buFont typeface="Arial"/>
              <a:buChar char="•"/>
            </a:pPr>
            <a:r>
              <a:rPr lang="id-ID" sz="1500" dirty="0">
                <a:solidFill>
                  <a:srgbClr val="2F3B53"/>
                </a:solidFill>
                <a:latin typeface="Plus Jakarta Sans"/>
              </a:rPr>
              <a:t>2. </a:t>
            </a:r>
            <a:r>
              <a:rPr lang="id-ID" sz="1500" b="1" dirty="0">
                <a:solidFill>
                  <a:srgbClr val="2F3B53"/>
                </a:solidFill>
                <a:latin typeface="Plus Jakarta Sans"/>
              </a:rPr>
              <a:t>Pemetaan kebutuhan</a:t>
            </a:r>
            <a:r>
              <a:rPr lang="id-ID" sz="1500" dirty="0">
                <a:solidFill>
                  <a:srgbClr val="2F3B53"/>
                </a:solidFill>
                <a:latin typeface="Plus Jakarta Sans"/>
              </a:rPr>
              <a:t> — Kami memilah kebutuhan itu ke unit yang sesuai dan menyarankan urutannya, misalnya badan usaha dan izin lebih dahulu, baru bangunan dan tenaga kerja.</a:t>
            </a:r>
          </a:p>
          <a:p>
            <a:pPr algn="l" marL="285750" indent="-285750">
              <a:spcBef>
                <a:spcPts val="400"/>
              </a:spcBef>
              <a:buClr>
                <a:srgbClr val="2D6AE0"/>
              </a:buClr>
              <a:buFont typeface="Arial"/>
              <a:buChar char="•"/>
            </a:pPr>
            <a:r>
              <a:rPr lang="id-ID" sz="1500" dirty="0">
                <a:solidFill>
                  <a:srgbClr val="2F3B53"/>
                </a:solidFill>
                <a:latin typeface="Plus Jakarta Sans"/>
              </a:rPr>
              <a:t>3. </a:t>
            </a:r>
            <a:r>
              <a:rPr lang="id-ID" sz="1500" b="1" dirty="0">
                <a:solidFill>
                  <a:srgbClr val="2F3B53"/>
                </a:solidFill>
                <a:latin typeface="Plus Jakarta Sans"/>
              </a:rPr>
              <a:t>Penawaran tertulis</a:t>
            </a:r>
            <a:r>
              <a:rPr lang="id-ID" sz="1500" dirty="0">
                <a:solidFill>
                  <a:srgbClr val="2F3B53"/>
                </a:solidFill>
                <a:latin typeface="Plus Jakarta Sans"/>
              </a:rPr>
              <a:t> — Ruang lingkup, biaya, dan jadwal dirinci untuk tiap bidang pekerjaan.</a:t>
            </a:r>
          </a:p>
          <a:p>
            <a:pPr algn="l" marL="285750" indent="-285750">
              <a:spcBef>
                <a:spcPts val="400"/>
              </a:spcBef>
              <a:buClr>
                <a:srgbClr val="2D6AE0"/>
              </a:buClr>
              <a:buFont typeface="Arial"/>
              <a:buChar char="•"/>
            </a:pPr>
            <a:r>
              <a:rPr lang="id-ID" sz="1500" dirty="0">
                <a:solidFill>
                  <a:srgbClr val="2F3B53"/>
                </a:solidFill>
                <a:latin typeface="Plus Jakarta Sans"/>
              </a:rPr>
              <a:t>4. </a:t>
            </a:r>
            <a:r>
              <a:rPr lang="id-ID" sz="1500" b="1" dirty="0">
                <a:solidFill>
                  <a:srgbClr val="2F3B53"/>
                </a:solidFill>
                <a:latin typeface="Plus Jakarta Sans"/>
              </a:rPr>
              <a:t>Pengerjaan</a:t>
            </a:r>
            <a:r>
              <a:rPr lang="id-ID" sz="1500" dirty="0">
                <a:solidFill>
                  <a:srgbClr val="2F3B53"/>
                </a:solidFill>
                <a:latin typeface="Plus Jakarta Sans"/>
              </a:rPr>
              <a:t> — Tiap unit mengerjakan bagiannya setelah perjanjian ditandatangani. Koordinasi antarunit menjadi tugas kami.</a:t>
            </a:r>
          </a:p>
        </p:txBody>
      </p:sp>
      <p:pic>
        <p:nvPicPr>
          <p:cNvPr id="7" name="Gambar 7"/>
          <p:cNvPicPr>
            <a:picLocks noChangeAspect="1"/>
          </p:cNvPicPr>
          <p:nvPr/>
        </p:nvPicPr>
        <p:blipFill>
          <a:blip r:embed="rId2"/>
          <a:srcRect l="25079" r="25079"/>
          <a:stretch>
            <a:fillRect/>
          </a:stretch>
        </p:blipFill>
        <p:spPr>
          <a:xfrm>
            <a:off x="7200000" y="576000"/>
            <a:ext cx="4536000" cy="568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10944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05</a:t>
            </a:r>
          </a:p>
        </p:txBody>
      </p:sp>
      <p:sp>
        <p:nvSpPr>
          <p:cNvPr id="5" name="Judul"/>
          <p:cNvSpPr txBox="1"/>
          <p:nvPr/>
        </p:nvSpPr>
        <p:spPr>
          <a:xfrm>
            <a:off x="576000" y="648000"/>
            <a:ext cx="10944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Cara Kami Bekerja (lanjutan)</a:t>
            </a:r>
          </a:p>
        </p:txBody>
      </p:sp>
      <p:sp>
        <p:nvSpPr>
          <p:cNvPr id="6" name="Isi"/>
          <p:cNvSpPr txBox="1"/>
          <p:nvPr/>
        </p:nvSpPr>
        <p:spPr>
          <a:xfrm>
            <a:off x="576000" y="1584000"/>
            <a:ext cx="10944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500" dirty="0">
                <a:solidFill>
                  <a:srgbClr val="2F3B53"/>
                </a:solidFill>
                <a:latin typeface="Plus Jakarta Sans"/>
              </a:rPr>
              <a:t>5. </a:t>
            </a:r>
            <a:r>
              <a:rPr lang="id-ID" sz="1500" b="1" dirty="0">
                <a:solidFill>
                  <a:srgbClr val="2F3B53"/>
                </a:solidFill>
                <a:latin typeface="Plus Jakarta Sans"/>
              </a:rPr>
              <a:t>Laporan berkala</a:t>
            </a:r>
            <a:r>
              <a:rPr lang="id-ID" sz="1500" dirty="0">
                <a:solidFill>
                  <a:srgbClr val="2F3B53"/>
                </a:solidFill>
                <a:latin typeface="Plus Jakarta Sans"/>
              </a:rPr>
              <a:t> — Klien menerima kabar perkembangan pekerjaan dari unit yang menanganinya.</a:t>
            </a:r>
          </a:p>
          <a:p>
            <a:pPr algn="l" marL="285750" indent="-285750">
              <a:spcBef>
                <a:spcPts val="400"/>
              </a:spcBef>
              <a:buClr>
                <a:srgbClr val="2D6AE0"/>
              </a:buClr>
              <a:buFont typeface="Arial"/>
              <a:buChar char="•"/>
            </a:pPr>
            <a:r>
              <a:rPr lang="id-ID" sz="1500" dirty="0">
                <a:solidFill>
                  <a:srgbClr val="2F3B53"/>
                </a:solidFill>
                <a:latin typeface="Plus Jakarta Sans"/>
              </a:rPr>
              <a:t>6. </a:t>
            </a:r>
            <a:r>
              <a:rPr lang="id-ID" sz="1500" b="1" dirty="0">
                <a:solidFill>
                  <a:srgbClr val="2F3B53"/>
                </a:solidFill>
                <a:latin typeface="Plus Jakarta Sans"/>
              </a:rPr>
              <a:t>Serah terima</a:t>
            </a:r>
            <a:r>
              <a:rPr lang="id-ID" sz="1500" dirty="0">
                <a:solidFill>
                  <a:srgbClr val="2F3B53"/>
                </a:solidFill>
                <a:latin typeface="Plus Jakarta Sans"/>
              </a:rPr>
              <a:t> — Hasil pekerjaan diserahkan beserta dokumennya. Dukungan lanjutan seperti retainer hukum, pemeliharaan bangunan, dan pemeliharaan website tersedia bila diperlukan.</a:t>
            </a:r>
          </a:p>
          <a:p>
            <a:pPr algn="l">
              <a:spcBef>
                <a:spcPts val="600"/>
              </a:spcBef>
              <a:buNone/>
            </a:pPr>
            <a:r>
              <a:rPr lang="id-ID" sz="1500" dirty="0">
                <a:solidFill>
                  <a:srgbClr val="2F3B53"/>
                </a:solidFill>
                <a:latin typeface="Plus Jakarta Sans"/>
              </a:rPr>
              <a:t>Kami menjaga kerahasiaan data dan rencana usaha klien. Kami juga tidak menjanjikan hasil yang berada di luar kendali kami, seperti keputusan instansi, putusan pengadilan, atau angka penjualan.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6336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06</a:t>
            </a:r>
          </a:p>
        </p:txBody>
      </p:sp>
      <p:sp>
        <p:nvSpPr>
          <p:cNvPr id="5" name="Judul"/>
          <p:cNvSpPr txBox="1"/>
          <p:nvPr/>
        </p:nvSpPr>
        <p:spPr>
          <a:xfrm>
            <a:off x="576000" y="648000"/>
            <a:ext cx="6336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Dalam Angka</a:t>
            </a:r>
          </a:p>
        </p:txBody>
      </p:sp>
      <p:sp>
        <p:nvSpPr>
          <p:cNvPr id="6" name="Isi"/>
          <p:cNvSpPr txBox="1"/>
          <p:nvPr/>
        </p:nvSpPr>
        <p:spPr>
          <a:xfrm>
            <a:off x="576000" y="1584000"/>
            <a:ext cx="6336000" cy="4896000"/>
          </a:xfrm>
          <a:prstGeom prst="rect">
            <a:avLst/>
          </a:prstGeom>
          <a:noFill/>
        </p:spPr>
        <p:txBody>
          <a:bodyPr wrap="square" lIns="0" tIns="0" rIns="0" bIns="0">
            <a:normAutofit/>
          </a:bodyPr>
          <a:lstStyle/>
          <a:p>
            <a:pPr algn="l">
              <a:spcBef>
                <a:spcPts val="600"/>
              </a:spcBef>
              <a:buNone/>
            </a:pPr>
            <a:r>
              <a:rPr lang="id-ID" sz="1500" dirty="0">
                <a:solidFill>
                  <a:srgbClr val="2F3B53"/>
                </a:solidFill>
                <a:latin typeface="Plus Jakarta Sans"/>
              </a:rPr>
              <a:t>Dihitung dari catatan proyek per 30/10/2026.</a:t>
            </a:r>
          </a:p>
          <a:p>
            <a:pPr algn="l" marL="285750" indent="-285750">
              <a:spcBef>
                <a:spcPts val="400"/>
              </a:spcBef>
              <a:buClr>
                <a:srgbClr val="2D6AE0"/>
              </a:buClr>
              <a:buFont typeface="Arial"/>
              <a:buChar char="•"/>
            </a:pPr>
            <a:r>
              <a:rPr lang="id-ID" sz="1500" dirty="0">
                <a:solidFill>
                  <a:srgbClr val="2F3B53"/>
                </a:solidFill>
                <a:latin typeface="Plus Jakarta Sans"/>
              </a:rPr>
              <a:t>Klien yang dilayani: 2</a:t>
            </a:r>
          </a:p>
        </p:txBody>
      </p:sp>
      <p:pic>
        <p:nvPicPr>
          <p:cNvPr id="7" name="Gambar 7"/>
          <p:cNvPicPr>
            <a:picLocks noChangeAspect="1"/>
          </p:cNvPicPr>
          <p:nvPr/>
        </p:nvPicPr>
        <p:blipFill>
          <a:blip r:embed="rId2"/>
          <a:srcRect l="25079" r="25079"/>
          <a:stretch>
            <a:fillRect/>
          </a:stretch>
        </p:blipFill>
        <p:spPr>
          <a:xfrm>
            <a:off x="7200000" y="576000"/>
            <a:ext cx="4536000" cy="568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dang 2"/>
          <p:cNvSpPr/>
          <p:nvPr/>
        </p:nvSpPr>
        <p:spPr>
          <a:xfrm>
            <a:off x="0" y="0"/>
            <a:ext cx="12192000" cy="6858000"/>
          </a:xfrm>
          <a:prstGeom prst="rect">
            <a:avLst/>
          </a:prstGeom>
          <a:solidFill>
            <a:srgbClr val="FFFFFF"/>
          </a:solidFill>
          <a:ln>
            <a:noFill/>
          </a:ln>
        </p:spPr>
      </p:sp>
      <p:sp>
        <p:nvSpPr>
          <p:cNvPr id="3" name="Bidang 3"/>
          <p:cNvSpPr/>
          <p:nvPr/>
        </p:nvSpPr>
        <p:spPr>
          <a:xfrm>
            <a:off x="0" y="0"/>
            <a:ext cx="126000" cy="6858000"/>
          </a:xfrm>
          <a:prstGeom prst="rect">
            <a:avLst/>
          </a:prstGeom>
          <a:solidFill>
            <a:srgbClr val="2D6AE0"/>
          </a:solidFill>
          <a:ln>
            <a:noFill/>
          </a:ln>
        </p:spPr>
      </p:sp>
      <p:sp>
        <p:nvSpPr>
          <p:cNvPr id="4" name="Sub"/>
          <p:cNvSpPr txBox="1"/>
          <p:nvPr/>
        </p:nvSpPr>
        <p:spPr>
          <a:xfrm>
            <a:off x="576000" y="324000"/>
            <a:ext cx="10944000" cy="324000"/>
          </a:xfrm>
          <a:prstGeom prst="rect">
            <a:avLst/>
          </a:prstGeom>
          <a:noFill/>
        </p:spPr>
        <p:txBody>
          <a:bodyPr wrap="square" lIns="0" tIns="0" rIns="0" bIns="0">
            <a:normAutofit/>
          </a:bodyPr>
          <a:lstStyle/>
          <a:p>
            <a:pPr algn="l">
              <a:spcBef>
                <a:spcPts val="400"/>
              </a:spcBef>
              <a:buNone/>
            </a:pPr>
            <a:r>
              <a:rPr lang="id-ID" sz="1000" b="1" dirty="0">
                <a:solidFill>
                  <a:srgbClr val="2D6AE0"/>
                </a:solidFill>
                <a:latin typeface="Plus Jakarta Sans"/>
              </a:rPr>
              <a:t>BAGIAN 07</a:t>
            </a:r>
          </a:p>
        </p:txBody>
      </p:sp>
      <p:sp>
        <p:nvSpPr>
          <p:cNvPr id="5" name="Judul"/>
          <p:cNvSpPr txBox="1"/>
          <p:nvPr/>
        </p:nvSpPr>
        <p:spPr>
          <a:xfrm>
            <a:off x="576000" y="648000"/>
            <a:ext cx="10944000" cy="792000"/>
          </a:xfrm>
          <a:prstGeom prst="rect">
            <a:avLst/>
          </a:prstGeom>
          <a:noFill/>
        </p:spPr>
        <p:txBody>
          <a:bodyPr wrap="square" lIns="0" tIns="0" rIns="0" bIns="0">
            <a:normAutofit/>
          </a:bodyPr>
          <a:lstStyle/>
          <a:p>
            <a:pPr algn="l">
              <a:spcBef>
                <a:spcPts val="400"/>
              </a:spcBef>
              <a:buNone/>
            </a:pPr>
            <a:r>
              <a:rPr lang="id-ID" sz="2600" b="1" dirty="0">
                <a:solidFill>
                  <a:srgbClr val="2F3B53"/>
                </a:solidFill>
                <a:latin typeface="Plus Jakarta Sans"/>
              </a:rPr>
              <a:t>Legalitas dan Kontak</a:t>
            </a:r>
          </a:p>
        </p:txBody>
      </p:sp>
      <p:sp>
        <p:nvSpPr>
          <p:cNvPr id="6" name="Isi"/>
          <p:cNvSpPr txBox="1"/>
          <p:nvPr/>
        </p:nvSpPr>
        <p:spPr>
          <a:xfrm>
            <a:off x="576000" y="1584000"/>
            <a:ext cx="10944000" cy="4896000"/>
          </a:xfrm>
          <a:prstGeom prst="rect">
            <a:avLst/>
          </a:prstGeom>
          <a:noFill/>
        </p:spPr>
        <p:txBody>
          <a:bodyPr wrap="square" lIns="0" tIns="0" rIns="0" bIns="0">
            <a:normAutofit/>
          </a:bodyPr>
          <a:lstStyle/>
          <a:p>
            <a:pPr algn="l" marL="285750" indent="-285750">
              <a:spcBef>
                <a:spcPts val="400"/>
              </a:spcBef>
              <a:buClr>
                <a:srgbClr val="2D6AE0"/>
              </a:buClr>
              <a:buFont typeface="Arial"/>
              <a:buChar char="•"/>
            </a:pPr>
            <a:r>
              <a:rPr lang="id-ID" sz="1350" b="1" dirty="0">
                <a:solidFill>
                  <a:srgbClr val="2F3B53"/>
                </a:solidFill>
                <a:latin typeface="Plus Jakarta Sans"/>
              </a:rPr>
              <a:t>Al Araf Assadallah Marzuki, S.H., M.H.,</a:t>
            </a:r>
            <a:r>
              <a:rPr lang="id-ID" sz="1350" dirty="0">
                <a:solidFill>
                  <a:srgbClr val="2F3B53"/>
                </a:solidFill>
                <a:latin typeface="Plus Jakarta Sans"/>
              </a:rPr>
              <a:t> — Direktur</a:t>
            </a:r>
          </a:p>
          <a:p>
            <a:pPr algn="l" marL="285750" indent="-285750">
              <a:spcBef>
                <a:spcPts val="400"/>
              </a:spcBef>
              <a:buClr>
                <a:srgbClr val="2D6AE0"/>
              </a:buClr>
              <a:buFont typeface="Arial"/>
              <a:buChar char="•"/>
            </a:pPr>
            <a:r>
              <a:rPr lang="id-ID" sz="1350" dirty="0">
                <a:solidFill>
                  <a:srgbClr val="2F3B53"/>
                </a:solidFill>
                <a:latin typeface="Plus Jakarta Sans"/>
              </a:rPr>
              <a:t>Badan hukum: PT ALL MAR SEMESTA</a:t>
            </a:r>
          </a:p>
          <a:p>
            <a:pPr algn="l" marL="285750" indent="-285750">
              <a:spcBef>
                <a:spcPts val="400"/>
              </a:spcBef>
              <a:buClr>
                <a:srgbClr val="2D6AE0"/>
              </a:buClr>
              <a:buFont typeface="Arial"/>
              <a:buChar char="•"/>
            </a:pPr>
            <a:r>
              <a:rPr lang="id-ID" sz="1350" dirty="0">
                <a:solidFill>
                  <a:srgbClr val="2F3B53"/>
                </a:solidFill>
                <a:latin typeface="Plus Jakarta Sans"/>
              </a:rPr>
              <a:t>Merek: ALLMAR® (merek terdaftar)</a:t>
            </a:r>
          </a:p>
          <a:p>
            <a:pPr algn="l" marL="285750" indent="-285750">
              <a:spcBef>
                <a:spcPts val="400"/>
              </a:spcBef>
              <a:buClr>
                <a:srgbClr val="2D6AE0"/>
              </a:buClr>
              <a:buFont typeface="Arial"/>
              <a:buChar char="•"/>
            </a:pPr>
            <a:r>
              <a:rPr lang="id-ID" sz="1350" dirty="0">
                <a:solidFill>
                  <a:srgbClr val="2F3B53"/>
                </a:solidFill>
                <a:latin typeface="Plus Jakarta Sans"/>
              </a:rPr>
              <a:t>Alamat: City Home Gading River View, Ruko Kelapa Gading Square Blok H-26, Jalan Boulevard Barat Raya, Kelapa Gading, Jakarta Utara, DKI Jakarta 14240</a:t>
            </a:r>
          </a:p>
          <a:p>
            <a:pPr algn="l" marL="285750" indent="-285750">
              <a:spcBef>
                <a:spcPts val="400"/>
              </a:spcBef>
              <a:buClr>
                <a:srgbClr val="2D6AE0"/>
              </a:buClr>
              <a:buFont typeface="Arial"/>
              <a:buChar char="•"/>
            </a:pPr>
            <a:r>
              <a:rPr lang="id-ID" sz="1350" dirty="0">
                <a:solidFill>
                  <a:srgbClr val="2F3B53"/>
                </a:solidFill>
                <a:latin typeface="Plus Jakarta Sans"/>
              </a:rPr>
              <a:t>WhatsApp kantor: +62 851 2800 2768</a:t>
            </a:r>
          </a:p>
          <a:p>
            <a:pPr algn="l" marL="285750" indent="-285750">
              <a:spcBef>
                <a:spcPts val="400"/>
              </a:spcBef>
              <a:buClr>
                <a:srgbClr val="2D6AE0"/>
              </a:buClr>
              <a:buFont typeface="Arial"/>
              <a:buChar char="•"/>
            </a:pPr>
            <a:r>
              <a:rPr lang="id-ID" sz="1350" dirty="0">
                <a:solidFill>
                  <a:srgbClr val="2F3B53"/>
                </a:solidFill>
                <a:latin typeface="Plus Jakarta Sans"/>
              </a:rPr>
              <a:t>Email: info@allmar.co.id</a:t>
            </a:r>
          </a:p>
          <a:p>
            <a:pPr algn="l" marL="285750" indent="-285750">
              <a:spcBef>
                <a:spcPts val="400"/>
              </a:spcBef>
              <a:buClr>
                <a:srgbClr val="2D6AE0"/>
              </a:buClr>
              <a:buFont typeface="Arial"/>
              <a:buChar char="•"/>
            </a:pPr>
            <a:r>
              <a:rPr lang="id-ID" sz="1350" dirty="0">
                <a:solidFill>
                  <a:srgbClr val="2F3B53"/>
                </a:solidFill>
                <a:latin typeface="Plus Jakarta Sans"/>
              </a:rPr>
              <a:t>Situs: www.allmar.co.id</a:t>
            </a:r>
          </a:p>
          <a:p>
            <a:pPr algn="l">
              <a:spcBef>
                <a:spcPts val="800"/>
              </a:spcBef>
              <a:buNone/>
            </a:pPr>
            <a:r>
              <a:rPr lang="id-ID" sz="1450" b="1" dirty="0">
                <a:solidFill>
                  <a:srgbClr val="2D6AE0"/>
                </a:solidFill>
                <a:latin typeface="Plus Jakarta Sans"/>
              </a:rPr>
              <a:t>Siap membantu kebutuhan usaha Anda</a:t>
            </a:r>
          </a:p>
          <a:p>
            <a:pPr algn="l">
              <a:spcBef>
                <a:spcPts val="600"/>
              </a:spcBef>
              <a:buNone/>
            </a:pPr>
            <a:r>
              <a:rPr lang="id-ID" sz="1350" dirty="0">
                <a:solidFill>
                  <a:srgbClr val="2F3B53"/>
                </a:solidFill>
                <a:latin typeface="Plus Jakarta Sans"/>
              </a:rPr>
              <a:t>Ceritakan kebutuhan Anda melalui WhatsApp atau email, atau kunjungi kantor kami.</a:t>
            </a:r>
          </a:p>
        </p:txBody>
      </p:sp>
    </p:spTree>
  </p:cSld>
  <p:clrMapOvr>
    <a:masterClrMapping/>
  </p:clrMapOvr>
</p:sld>
</file>

<file path=ppt/theme/theme1.xml><?xml version="1.0" encoding="utf-8"?>
<a:theme xmlns:a="http://schemas.openxmlformats.org/drawingml/2006/main" name="ALLMAR">
  <a:themeElements>
    <a:clrScheme name="ALLMAR">
      <a:dk1>
        <a:sysClr val="windowText" lastClr="000000"/>
      </a:dk1>
      <a:lt1>
        <a:sysClr val="window" lastClr="FFFFFF"/>
      </a:lt1>
      <a:dk2>
        <a:srgbClr val="14233F"/>
      </a:dk2>
      <a:lt2>
        <a:srgbClr val="F4F7FC"/>
      </a:lt2>
      <a:accent1>
        <a:srgbClr val="C99A4C"/>
      </a:accent1>
      <a:accent2>
        <a:srgbClr val="2D6AE0"/>
      </a:accent2>
      <a:accent3>
        <a:srgbClr val="1E9655"/>
      </a:accent3>
      <a:accent4>
        <a:srgbClr val="DD7529"/>
      </a:accent4>
      <a:accent5>
        <a:srgbClr val="6A4FD6"/>
      </a:accent5>
      <a:accent6>
        <a:srgbClr val="CC3F86"/>
      </a:accent6>
      <a:hlink>
        <a:srgbClr val="2D6AE0"/>
      </a:hlink>
      <a:folHlink>
        <a:srgbClr val="6A4FD6"/>
      </a:folHlink>
    </a:clrScheme>
    <a:fontScheme name="ALLMAR">
      <a:majorFont>
        <a:latin typeface="Plus Jakarta Sans"/>
        <a:ea typeface=""/>
        <a:cs typeface=""/>
      </a:majorFont>
      <a:minorFont>
        <a:latin typeface="Plus Jakarta Sans"/>
        <a:ea typeface=""/>
        <a:cs typeface=""/>
      </a:minorFont>
    </a:fontScheme>
    <a:fmtScheme name="ALLMAR">
      <a:fillStyleLst>
        <a:solidFill>
          <a:schemeClr val="phClr"/>
        </a:solidFill>
        <a:solidFill>
          <a:schemeClr val="phClr"/>
        </a:solidFill>
        <a:solidFill>
          <a:schemeClr val="phClr"/>
        </a:soli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Application>PT ALL MAR SEMESTA</Application>
  <Slides>19</Slides>
</Properties>
</file>

<file path=docProps/core.xml><?xml version="1.0" encoding="utf-8"?>
<cp:coreProperties xmlns:cp="http://schemas.openxmlformats.org/package/2006/metadata/core-properties" xmlns:dc="http://purl.org/dc/elements/1.1/" xmlns:dcterms="http://purl.org/dc/terms/" xmlns:xsi="http://www.w3.org/2001/XMLSchema-instance">
  <dc:title>Company Profile ALLMAR</dc:title>
  <dc:creator>PT ALL MAR SEMESTA</dc:creator>
  <dcterms:created xsi:type="dcterms:W3CDTF">2026-10-30T07:52:23Z</dcterms:created>
  <dcterms:modified xsi:type="dcterms:W3CDTF">2026-10-30T07:52:23Z</dcterms:modified>
</cp:coreProperties>
</file>